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C6BE83-9E12-C126-E779-490B32BCE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1574" b="61973"/>
          <a:stretch/>
        </p:blipFill>
        <p:spPr>
          <a:xfrm>
            <a:off x="-10027" y="-5640"/>
            <a:ext cx="12202027" cy="686364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F3BB404B-DBB3-4966-2761-0DA8722666AA}"/>
              </a:ext>
            </a:extLst>
          </p:cNvPr>
          <p:cNvSpPr>
            <a:spLocks/>
          </p:cNvSpPr>
          <p:nvPr userDrawn="1"/>
        </p:nvSpPr>
        <p:spPr bwMode="auto">
          <a:xfrm>
            <a:off x="69778" y="4432519"/>
            <a:ext cx="6362487" cy="2337896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rgbClr val="002060">
                <a:alpha val="67000"/>
              </a:srgb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997877-BED9-68AF-D7BA-F3614836EEEF}"/>
              </a:ext>
            </a:extLst>
          </p:cNvPr>
          <p:cNvSpPr/>
          <p:nvPr userDrawn="1"/>
        </p:nvSpPr>
        <p:spPr>
          <a:xfrm>
            <a:off x="0" y="0"/>
            <a:ext cx="12202027" cy="6863640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17">
            <a:extLst>
              <a:ext uri="{FF2B5EF4-FFF2-40B4-BE49-F238E27FC236}">
                <a16:creationId xmlns:a16="http://schemas.microsoft.com/office/drawing/2014/main" xmlns="" id="{F278AAB0-88CB-2F58-9A6B-39E155667AF4}"/>
              </a:ext>
            </a:extLst>
          </p:cNvPr>
          <p:cNvSpPr/>
          <p:nvPr userDrawn="1"/>
        </p:nvSpPr>
        <p:spPr>
          <a:xfrm>
            <a:off x="1371012" y="1966404"/>
            <a:ext cx="9531956" cy="134775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200000" scaled="0"/>
            <a:tileRect/>
          </a:gradFill>
          <a:ln w="22225">
            <a:solidFill>
              <a:schemeClr val="bg1"/>
            </a:solidFill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20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69DF78DD-B37A-94B4-2A14-AD9DEC3A79DB}"/>
              </a:ext>
            </a:extLst>
          </p:cNvPr>
          <p:cNvSpPr>
            <a:spLocks/>
          </p:cNvSpPr>
          <p:nvPr userDrawn="1"/>
        </p:nvSpPr>
        <p:spPr bwMode="auto">
          <a:xfrm>
            <a:off x="3167043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A889251B-8215-14A9-0DF1-D2EC14679B71}"/>
              </a:ext>
            </a:extLst>
          </p:cNvPr>
          <p:cNvSpPr>
            <a:spLocks/>
          </p:cNvSpPr>
          <p:nvPr userDrawn="1"/>
        </p:nvSpPr>
        <p:spPr bwMode="auto">
          <a:xfrm>
            <a:off x="4963074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0FDCF3-BF98-E824-1504-5C624B456D55}"/>
              </a:ext>
            </a:extLst>
          </p:cNvPr>
          <p:cNvSpPr>
            <a:spLocks/>
          </p:cNvSpPr>
          <p:nvPr userDrawn="1"/>
        </p:nvSpPr>
        <p:spPr bwMode="auto">
          <a:xfrm>
            <a:off x="6759105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E27E49B8-13E3-08C4-11F7-4E5B311DD838}"/>
              </a:ext>
            </a:extLst>
          </p:cNvPr>
          <p:cNvSpPr>
            <a:spLocks/>
          </p:cNvSpPr>
          <p:nvPr userDrawn="1"/>
        </p:nvSpPr>
        <p:spPr bwMode="auto">
          <a:xfrm>
            <a:off x="1371012" y="2247391"/>
            <a:ext cx="2341924" cy="97279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2"/>
            </a:solidFill>
          </a:ln>
          <a:effectLst>
            <a:outerShdw blurRad="419100" dist="330200" dir="2700000" sx="80000" sy="80000" algn="tl" rotWithShape="0">
              <a:srgbClr val="618E8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zh-CN" altLang="en-US" sz="12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6C8B3144-D3A5-1A5E-5366-C3C6568FDA71}"/>
              </a:ext>
            </a:extLst>
          </p:cNvPr>
          <p:cNvSpPr>
            <a:spLocks/>
          </p:cNvSpPr>
          <p:nvPr userDrawn="1"/>
        </p:nvSpPr>
        <p:spPr bwMode="auto">
          <a:xfrm>
            <a:off x="1370058" y="5081757"/>
            <a:ext cx="2892228" cy="1062749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EBB21F9-FA18-24AB-0432-5B42E777CD3F}"/>
              </a:ext>
            </a:extLst>
          </p:cNvPr>
          <p:cNvSpPr>
            <a:spLocks/>
          </p:cNvSpPr>
          <p:nvPr userDrawn="1"/>
        </p:nvSpPr>
        <p:spPr bwMode="auto">
          <a:xfrm>
            <a:off x="1451565" y="5008958"/>
            <a:ext cx="2674697" cy="98281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zh-CN" altLang="en-US" sz="1200" b="1">
              <a:latin typeface="+mn-ea"/>
              <a:cs typeface="+mn-ea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BC6F3449-2320-5584-516B-74D50FEAE40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926583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39709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36A478B8-FD0C-6F6B-BA74-B6F7724A1E89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539332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54939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9DCCC035-E73B-E5C9-31FA-00CEC11F31A0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4133069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BFDAE9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rgbClr val="3F6C8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1D32D974-6CF1-DCE2-47C1-BC82910DBEE3}"/>
              </a:ext>
            </a:extLst>
          </p:cNvPr>
          <p:cNvSpPr>
            <a:spLocks/>
          </p:cNvSpPr>
          <p:nvPr userDrawn="1"/>
        </p:nvSpPr>
        <p:spPr bwMode="auto">
          <a:xfrm>
            <a:off x="1539350" y="3764828"/>
            <a:ext cx="2440407" cy="896728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2C8A5B"/>
          </a:solidFill>
          <a:ln w="12700">
            <a:solidFill>
              <a:schemeClr val="bg2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zh-CN" altLang="en-US" sz="1200" b="1" dirty="0">
              <a:latin typeface="+mn-ea"/>
              <a:cs typeface="+mn-ea"/>
            </a:endParaRPr>
          </a:p>
        </p:txBody>
      </p:sp>
      <p:sp>
        <p:nvSpPr>
          <p:cNvPr id="19" name="TextBox 64">
            <a:extLst>
              <a:ext uri="{FF2B5EF4-FFF2-40B4-BE49-F238E27FC236}">
                <a16:creationId xmlns:a16="http://schemas.microsoft.com/office/drawing/2014/main" xmlns="" id="{922DE3E7-2070-8E7E-196D-0702DAEC43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00273" y="6063429"/>
            <a:ext cx="3880884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kern="1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北京理工大学出版社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697BBED-0D55-CADC-F6F5-C9A6B6101734}"/>
              </a:ext>
            </a:extLst>
          </p:cNvPr>
          <p:cNvSpPr/>
          <p:nvPr userDrawn="1"/>
        </p:nvSpPr>
        <p:spPr>
          <a:xfrm>
            <a:off x="1640882" y="2131683"/>
            <a:ext cx="87540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buNone/>
            </a:pPr>
            <a:r>
              <a:rPr lang="zh-CN" altLang="en-US" sz="5400" dirty="0">
                <a:ln w="17780" cmpd="sng">
                  <a:noFill/>
                  <a:prstDash val="solid"/>
                  <a:miter lim="800000"/>
                </a:ln>
                <a:solidFill>
                  <a:srgbClr val="002060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机械测量与测绘技术</a:t>
            </a: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xmlns="" id="{A700D41B-1E83-02EB-1989-57BD5FF03B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2972" y="498245"/>
            <a:ext cx="4374842" cy="5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江苏联合职业技术学院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EC1897-527E-823D-143D-018E67FB49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0906593" y="44735"/>
            <a:ext cx="1285407" cy="112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0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A87EFB-BC2D-F465-4826-15D0D835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F66EB9A-631B-9393-D85A-260602184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CE1402-95C3-1BA6-2EC4-C2C7E6F23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F29229-E11B-D430-5E45-DB4BA3C09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A5F349-FB3E-BD15-8957-BE59798B0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9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3586E7A-38DF-F2FA-4EF5-88E19AA31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C6558E-F71D-4CA8-AACF-84EC84D5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9AC1D6-B5C6-4154-857D-552AAB1E2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9E19E8-3791-B479-9C3F-D9CA0851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CC2C5-5149-86A9-6647-5F47E0D8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3CA2F-62AA-7A38-4440-35EAFE84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68" y="787655"/>
            <a:ext cx="10865777" cy="41571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B066D4-9BED-290C-E1EC-03A0429B2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468" y="1363485"/>
            <a:ext cx="10865776" cy="481347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E0A19C-FAE5-C3C3-0876-C4F28E637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82A0729-3D0A-B5D1-F932-BF4CC7DF9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17B537-17A3-F66B-7DC8-36BCDD01E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xmlns="" id="{6DEF7231-C377-7775-3266-F9944A159FD5}"/>
              </a:ext>
            </a:extLst>
          </p:cNvPr>
          <p:cNvSpPr/>
          <p:nvPr userDrawn="1"/>
        </p:nvSpPr>
        <p:spPr>
          <a:xfrm>
            <a:off x="263679" y="141480"/>
            <a:ext cx="240030" cy="342900"/>
          </a:xfrm>
          <a:prstGeom prst="chevron">
            <a:avLst/>
          </a:prstGeom>
          <a:solidFill>
            <a:srgbClr val="39709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xmlns="" id="{9DF4965E-DC45-3FE7-F2E8-F546F3457CC2}"/>
              </a:ext>
            </a:extLst>
          </p:cNvPr>
          <p:cNvSpPr/>
          <p:nvPr userDrawn="1"/>
        </p:nvSpPr>
        <p:spPr>
          <a:xfrm>
            <a:off x="455155" y="141480"/>
            <a:ext cx="190313" cy="342900"/>
          </a:xfrm>
          <a:prstGeom prst="chevron">
            <a:avLst>
              <a:gd name="adj" fmla="val 63313"/>
            </a:avLst>
          </a:prstGeom>
          <a:solidFill>
            <a:srgbClr val="BFDAE9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xmlns="" id="{D804A0AF-8FB8-5869-6511-6EE55B4EC576}"/>
              </a:ext>
            </a:extLst>
          </p:cNvPr>
          <p:cNvSpPr/>
          <p:nvPr userDrawn="1"/>
        </p:nvSpPr>
        <p:spPr>
          <a:xfrm>
            <a:off x="0" y="141480"/>
            <a:ext cx="339184" cy="342900"/>
          </a:xfrm>
          <a:prstGeom prst="homePlate">
            <a:avLst>
              <a:gd name="adj" fmla="val 30342"/>
            </a:avLst>
          </a:prstGeom>
          <a:solidFill>
            <a:srgbClr val="54939B"/>
          </a:solidFill>
          <a:ln w="3175" cap="flat" cmpd="sng" algn="ctr">
            <a:noFill/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占位符 14">
            <a:extLst>
              <a:ext uri="{FF2B5EF4-FFF2-40B4-BE49-F238E27FC236}">
                <a16:creationId xmlns:a16="http://schemas.microsoft.com/office/drawing/2014/main" xmlns="" id="{70EBE135-B38D-35BE-429A-69ADCC2BBB36}"/>
              </a:ext>
            </a:extLst>
          </p:cNvPr>
          <p:cNvSpPr txBox="1">
            <a:spLocks/>
          </p:cNvSpPr>
          <p:nvPr userDrawn="1"/>
        </p:nvSpPr>
        <p:spPr>
          <a:xfrm>
            <a:off x="761439" y="141480"/>
            <a:ext cx="7122929" cy="40884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模块一  </a:t>
            </a:r>
            <a:r>
              <a:rPr lang="zh-CN" altLang="en-US" dirty="0" smtClean="0">
                <a:solidFill>
                  <a:schemeClr val="tx1"/>
                </a:solidFill>
              </a:rPr>
              <a:t>课题</a:t>
            </a:r>
            <a:r>
              <a:rPr lang="en-US" altLang="zh-CN" dirty="0" smtClean="0">
                <a:solidFill>
                  <a:schemeClr val="tx1"/>
                </a:solidFill>
              </a:rPr>
              <a:t>2  </a:t>
            </a:r>
            <a:r>
              <a:rPr lang="zh-CN" altLang="en-US" dirty="0" smtClean="0">
                <a:solidFill>
                  <a:schemeClr val="tx1"/>
                </a:solidFill>
              </a:rPr>
              <a:t>任务</a:t>
            </a:r>
            <a:r>
              <a:rPr lang="en-US" altLang="zh-CN" dirty="0" smtClean="0">
                <a:solidFill>
                  <a:schemeClr val="tx1"/>
                </a:solidFill>
              </a:rPr>
              <a:t>1  </a:t>
            </a:r>
            <a:r>
              <a:rPr lang="zh-CN" altLang="zh-CN" sz="2400" b="1" kern="1200" dirty="0" smtClean="0"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认识常用测量工具</a:t>
            </a:r>
            <a:endParaRPr lang="zh-CN" altLang="zh-CN" sz="2400" b="1" kern="1200" dirty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3747BE5-9131-0BDB-9003-C2D40971D636}"/>
              </a:ext>
            </a:extLst>
          </p:cNvPr>
          <p:cNvCxnSpPr>
            <a:cxnSpLocks/>
          </p:cNvCxnSpPr>
          <p:nvPr userDrawn="1"/>
        </p:nvCxnSpPr>
        <p:spPr>
          <a:xfrm>
            <a:off x="0" y="627534"/>
            <a:ext cx="12192000" cy="0"/>
          </a:xfrm>
          <a:prstGeom prst="line">
            <a:avLst/>
          </a:prstGeom>
          <a:ln w="50800" cmpd="sng">
            <a:gradFill>
              <a:gsLst>
                <a:gs pos="0">
                  <a:srgbClr val="3F6C8C"/>
                </a:gs>
                <a:gs pos="100000">
                  <a:srgbClr val="EDEDEB"/>
                </a:gs>
              </a:gsLst>
              <a:lin ang="360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C06387B-C54F-B321-2145-585083E57B4E}"/>
              </a:ext>
            </a:extLst>
          </p:cNvPr>
          <p:cNvSpPr/>
          <p:nvPr userDrawn="1"/>
        </p:nvSpPr>
        <p:spPr>
          <a:xfrm>
            <a:off x="0" y="6752793"/>
            <a:ext cx="3024000" cy="108000"/>
          </a:xfrm>
          <a:prstGeom prst="rect">
            <a:avLst/>
          </a:prstGeom>
          <a:solidFill>
            <a:srgbClr val="2C8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4DD8519-F7CB-83EF-8477-0604ADB02213}"/>
              </a:ext>
            </a:extLst>
          </p:cNvPr>
          <p:cNvSpPr/>
          <p:nvPr userDrawn="1"/>
        </p:nvSpPr>
        <p:spPr>
          <a:xfrm>
            <a:off x="3056000" y="6752793"/>
            <a:ext cx="3024000" cy="108000"/>
          </a:xfrm>
          <a:prstGeom prst="rect">
            <a:avLst/>
          </a:prstGeom>
          <a:solidFill>
            <a:srgbClr val="B6C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7EAC1D9-BF56-5190-9275-2CBD58406FE5}"/>
              </a:ext>
            </a:extLst>
          </p:cNvPr>
          <p:cNvSpPr/>
          <p:nvPr userDrawn="1"/>
        </p:nvSpPr>
        <p:spPr>
          <a:xfrm>
            <a:off x="6112000" y="6752793"/>
            <a:ext cx="3024000" cy="108000"/>
          </a:xfrm>
          <a:prstGeom prst="rect">
            <a:avLst/>
          </a:prstGeom>
          <a:solidFill>
            <a:srgbClr val="618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2DAD396-D8D0-B79C-2C3A-B3E89EB7C1AF}"/>
              </a:ext>
            </a:extLst>
          </p:cNvPr>
          <p:cNvSpPr/>
          <p:nvPr userDrawn="1"/>
        </p:nvSpPr>
        <p:spPr>
          <a:xfrm>
            <a:off x="9168000" y="6752793"/>
            <a:ext cx="3024000" cy="108000"/>
          </a:xfrm>
          <a:prstGeom prst="rect">
            <a:avLst/>
          </a:prstGeom>
          <a:solidFill>
            <a:srgbClr val="496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BB8CC7A-0486-7AD1-C32B-4E4CD149AF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9" r="79136"/>
          <a:stretch/>
        </p:blipFill>
        <p:spPr>
          <a:xfrm>
            <a:off x="11430561" y="47177"/>
            <a:ext cx="680756" cy="5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3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F3062F-FB2A-007B-2263-476D3AF4A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C981F82-C81D-6046-B7A5-2B9D30D5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927C5E-DD42-51F4-1BAA-B7C225B4A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BF03B-5E4A-BF3C-1DC8-1DB59FF74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A2183-D01A-E0D7-0F06-F97C1DB06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8A1FCB-7303-1843-4116-AFE153D8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94CCDA-1882-03FB-2755-76F3A93F2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E35161-21C5-ACE7-ECC3-A8F34D6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D86ED9-04BD-34E5-2389-DA8681C9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E728C-7966-F9C7-021A-52560117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C5A41-7816-E0E9-1539-690FB9F5F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B6A5CDB-55CA-EAE2-5479-19C6B9EC1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320D9F-FA95-8037-CA73-334623C48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8781D3-79F9-042C-5B4D-D55EA983A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EAF2E7A-56E1-2B7A-24E4-A3624F3C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1382074-60ED-4BB7-1683-33654A5ED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5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D86437-E062-9912-329A-4DC1C02D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6A378A-0897-44AB-3280-45FDABD4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FA35834-DF8E-E505-86C3-EF762FD56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DB8498F-7B0F-D5A9-10EB-BCF8FC6B0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DA5541-9232-7718-844F-A078C690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27B359C-A507-963A-3533-2CA9DB83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32CACDD-F724-2A91-FBB9-0822AFF0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E139E05-BCEF-0861-11CC-300453E0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7D1CA3-2A81-65A7-1AAF-FF79317C9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A3393AE-33B1-F51F-DEA5-7755F51B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54380BE-74C5-66B2-9DE8-2CD454FB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EE7CB7-FC71-B5F6-AA0F-1EC14AE5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6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FC40D2-DED3-B364-FA9E-2987B932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3A1409-26E4-7F31-BC62-00866785C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24CE1-4CAC-D3A7-2500-1824C043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0B996C-55F0-C55F-D9A0-C8E50900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A082B1-C7C6-B8E0-7094-C0A933FA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1108A3-DACE-D0FF-2369-50E045B7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6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CF35-3938-E0BD-25C9-EACEC1EA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C466D9A-8D77-DB31-2649-A7D7CFDCA4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C65742-47ED-56A5-8D78-BA3DD1D7A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333BFFA-D0C1-75A4-2729-ED29DF79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19AF7A1-232C-7090-4D65-B1E5512D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3EB6673-2CE4-F2B7-0FDB-C590DFBA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8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92CE05-9AA2-5455-74A0-B4E0BFD95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DDB8D9-EAF7-08AA-1B4B-985C1FAC7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DA741-8BEF-470D-9D69-05DBE98CF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B228-E2BF-45DF-AB45-44C26D0A4837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07B5EB-661D-7FFD-2C49-CFB5F545F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9FF81E-4DE6-A212-D70C-CD67EFE04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08DF7-0D11-4003-BF7E-22001A2F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8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0">
            <a:extLst>
              <a:ext uri="{FF2B5EF4-FFF2-40B4-BE49-F238E27FC236}">
                <a16:creationId xmlns:a16="http://schemas.microsoft.com/office/drawing/2014/main" xmlns="" id="{B57BCCAA-5143-E88F-0A35-60734B2E80AD}"/>
              </a:ext>
            </a:extLst>
          </p:cNvPr>
          <p:cNvSpPr/>
          <p:nvPr/>
        </p:nvSpPr>
        <p:spPr>
          <a:xfrm>
            <a:off x="4869791" y="3863269"/>
            <a:ext cx="6023101" cy="607929"/>
          </a:xfrm>
          <a:prstGeom prst="roundRect">
            <a:avLst/>
          </a:prstGeom>
          <a:solidFill>
            <a:srgbClr val="396D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defTabSz="685715">
              <a:buNone/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模块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一课题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测量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工具基础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963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任务描述：</a:t>
            </a:r>
            <a:endParaRPr lang="zh-CN" altLang="zh-CN" dirty="0"/>
          </a:p>
          <a:p>
            <a:r>
              <a:rPr lang="en-US" altLang="zh-CN" b="1" dirty="0"/>
              <a:t> </a:t>
            </a:r>
            <a:endParaRPr lang="zh-CN" altLang="zh-CN" dirty="0"/>
          </a:p>
          <a:p>
            <a:r>
              <a:rPr lang="zh-CN" altLang="zh-CN" dirty="0"/>
              <a:t>掌握测量技术就必须要掌握测量工具的使用方法。在测量中难免会产生误差，为减少测量所带来的误差，必须采用正确的测量方法及熟练、准确和方便地使用测量工具。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有哪些常用的测量工具？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常用的测量工具的结构和读数方法又是怎样的？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66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（一）直尺 </a:t>
            </a:r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1007" y="3118608"/>
            <a:ext cx="3677553" cy="1410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52" y="2582236"/>
            <a:ext cx="49053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4286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（二）内、外</a:t>
            </a:r>
            <a:r>
              <a:rPr lang="zh-CN" altLang="zh-CN" dirty="0" smtClean="0"/>
              <a:t>卡钳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92" y="1611816"/>
            <a:ext cx="9692413" cy="281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2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（三）</a:t>
            </a:r>
            <a:r>
              <a:rPr lang="zh-CN" altLang="zh-CN" dirty="0" smtClean="0"/>
              <a:t>游标卡尺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97" y="1245808"/>
            <a:ext cx="6342857" cy="160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279" y="4133458"/>
            <a:ext cx="54006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9577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（四）</a:t>
            </a:r>
            <a:r>
              <a:rPr lang="zh-CN" altLang="zh-CN" dirty="0" smtClean="0"/>
              <a:t>千分尺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62" y="2732218"/>
            <a:ext cx="3980952" cy="207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957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（五）万能角度</a:t>
            </a:r>
            <a:r>
              <a:rPr lang="zh-CN" altLang="zh-CN" dirty="0" smtClean="0"/>
              <a:t>尺</a:t>
            </a:r>
            <a:endParaRPr lang="zh-CN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249" y="1630214"/>
            <a:ext cx="5495238" cy="367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9577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9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olas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37</Words>
  <Application>Microsoft Office PowerPoint</Application>
  <PresentationFormat>自定义</PresentationFormat>
  <Paragraphs>11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（二）内、外卡钳</vt:lpstr>
      <vt:lpstr>（三）游标卡尺</vt:lpstr>
      <vt:lpstr>（四）千分尺</vt:lpstr>
      <vt:lpstr>（五）万能角度尺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23</cp:revision>
  <dcterms:created xsi:type="dcterms:W3CDTF">2022-09-09T23:31:43Z</dcterms:created>
  <dcterms:modified xsi:type="dcterms:W3CDTF">2023-02-20T02:56:09Z</dcterms:modified>
</cp:coreProperties>
</file>